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3"/>
    <p:restoredTop sz="90941"/>
  </p:normalViewPr>
  <p:slideViewPr>
    <p:cSldViewPr>
      <p:cViewPr>
        <p:scale>
          <a:sx n="400" d="100"/>
          <a:sy n="400" d="100"/>
        </p:scale>
        <p:origin x="-57168" y="-13864"/>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1/15/19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hyperlink" Target="https://doi.org/10.1038/nbt.3418" TargetMode="Externa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shigen.nig.ac.jp/ecoli/strain/"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doi.org/10.1021/acssynbio.7b0029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009034" y="1265475"/>
            <a:ext cx="620045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pPr algn="ctr"/>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86427" y="959942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57217"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353080" y="12489465"/>
            <a:ext cx="3325062" cy="646331"/>
          </a:xfrm>
          <a:prstGeom prst="rect">
            <a:avLst/>
          </a:prstGeom>
          <a:noFill/>
        </p:spPr>
        <p:txBody>
          <a:bodyPr wrap="square" rtlCol="0">
            <a:spAutoFit/>
          </a:bodyPr>
          <a:lstStyle/>
          <a:p>
            <a:r>
              <a:rPr lang="en-US" sz="3600" b="1" dirty="0">
                <a:solidFill>
                  <a:schemeClr val="accent6">
                    <a:lumMod val="75000"/>
                  </a:schemeClr>
                </a:solidFill>
              </a:rPr>
              <a:t>Discussion:  </a:t>
            </a:r>
          </a:p>
        </p:txBody>
      </p:sp>
      <p:sp>
        <p:nvSpPr>
          <p:cNvPr id="32" name="TextBox 31"/>
          <p:cNvSpPr txBox="1"/>
          <p:nvPr/>
        </p:nvSpPr>
        <p:spPr>
          <a:xfrm>
            <a:off x="139467" y="4150424"/>
            <a:ext cx="9939692" cy="5324535"/>
          </a:xfrm>
          <a:prstGeom prst="rect">
            <a:avLst/>
          </a:prstGeom>
          <a:noFill/>
        </p:spPr>
        <p:txBody>
          <a:bodyPr wrap="square" rtlCol="0">
            <a:spAutoFit/>
          </a:bodyPr>
          <a:lstStyle/>
          <a:p>
            <a:r>
              <a:rPr lang="en-US" sz="2600" dirty="0"/>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600" dirty="0" err="1">
                <a:latin typeface="Courier New" panose="02070309020205020404" pitchFamily="49" charset="0"/>
                <a:cs typeface="Courier New" panose="02070309020205020404" pitchFamily="49" charset="0"/>
              </a:rPr>
              <a:t>MaxMass</a:t>
            </a:r>
            <a:r>
              <a:rPr lang="en-US" sz="2600" dirty="0"/>
              <a:t>, an algorithm for iterative reduction of the host proteome without replacement. </a:t>
            </a:r>
            <a:r>
              <a:rPr lang="en-US" sz="2600" dirty="0" err="1">
                <a:latin typeface="Courier New" panose="02070309020205020404" pitchFamily="49" charset="0"/>
                <a:cs typeface="Courier New" panose="02070309020205020404" pitchFamily="49" charset="0"/>
              </a:rPr>
              <a:t>MaxMass</a:t>
            </a:r>
            <a:r>
              <a:rPr lang="en-US" sz="2600" dirty="0"/>
              <a:t> automatically calculates which genes are essential for the current environment and iteration, and uses these essential genes as constraints on the size of the knockout region [3], while optimizing for maximum protein mass reclamation</a:t>
            </a:r>
            <a:r>
              <a:rPr lang="en-US" sz="2800" dirty="0"/>
              <a:t>.</a:t>
            </a:r>
          </a:p>
        </p:txBody>
      </p:sp>
      <p:pic>
        <p:nvPicPr>
          <p:cNvPr id="39" name="Picture 38" descr="A screenshot of a social media post&#10;&#10;Description automatically generated">
            <a:extLst>
              <a:ext uri="{FF2B5EF4-FFF2-40B4-BE49-F238E27FC236}">
                <a16:creationId xmlns:a16="http://schemas.microsoft.com/office/drawing/2014/main" id="{7A317A0B-6F67-9147-A726-BF7943271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5" y="12801600"/>
            <a:ext cx="3981547" cy="4524989"/>
          </a:xfrm>
          <a:prstGeom prst="rect">
            <a:avLst/>
          </a:prstGeom>
        </p:spPr>
      </p:pic>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148" y="12801600"/>
            <a:ext cx="6295367" cy="423506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6"/>
          <a:stretch>
            <a:fillRect/>
          </a:stretch>
        </p:blipFill>
        <p:spPr>
          <a:xfrm>
            <a:off x="338047" y="10487904"/>
            <a:ext cx="8523479" cy="1968274"/>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202400" y="8418016"/>
            <a:ext cx="7405295" cy="4555093"/>
          </a:xfrm>
          <a:prstGeom prst="rect">
            <a:avLst/>
          </a:prstGeom>
          <a:noFill/>
        </p:spPr>
        <p:txBody>
          <a:bodyPr wrap="square" rtlCol="0">
            <a:spAutoFit/>
          </a:bodyPr>
          <a:lstStyle/>
          <a:p>
            <a:r>
              <a:rPr lang="en-US" sz="2800" b="1" dirty="0" err="1">
                <a:latin typeface="Courier New" panose="02070309020205020404" pitchFamily="49" charset="0"/>
                <a:cs typeface="Courier New" panose="02070309020205020404" pitchFamily="49" charset="0"/>
              </a:rPr>
              <a:t>MaxMass</a:t>
            </a:r>
            <a:r>
              <a:rPr lang="en-US" sz="2800" b="1" dirty="0"/>
              <a:t> predicts 27% protein reclamation with 10 knockouts</a:t>
            </a:r>
          </a:p>
          <a:p>
            <a:r>
              <a:rPr lang="en-US" sz="2600" dirty="0"/>
              <a:t>We then applied </a:t>
            </a:r>
            <a:r>
              <a:rPr lang="en-US" sz="2600" dirty="0" err="1">
                <a:latin typeface="Courier New" panose="02070309020205020404" pitchFamily="49" charset="0"/>
                <a:cs typeface="Courier New" panose="02070309020205020404" pitchFamily="49" charset="0"/>
              </a:rPr>
              <a:t>MaxMass</a:t>
            </a:r>
            <a:r>
              <a:rPr lang="en-US" sz="2600" dirty="0"/>
              <a:t> using the protein expression from wild-type E. coli strain W3110 under minimal media [5] in order to predict which gene knockouts would result in the largest amount of protein reclamation. The results of </a:t>
            </a:r>
            <a:r>
              <a:rPr lang="en-US" sz="2600" dirty="0" err="1">
                <a:latin typeface="Courier New" panose="02070309020205020404" pitchFamily="49" charset="0"/>
                <a:cs typeface="Courier New" panose="02070309020205020404" pitchFamily="49" charset="0"/>
              </a:rPr>
              <a:t>MaxMass</a:t>
            </a:r>
            <a:r>
              <a:rPr lang="en-US" sz="2600" dirty="0"/>
              <a:t> are displayed in the figures above. We predict that 27% of the total protein mass (48 </a:t>
            </a:r>
            <a:r>
              <a:rPr lang="en-US" sz="2600" dirty="0" err="1"/>
              <a:t>fg</a:t>
            </a:r>
            <a:r>
              <a:rPr lang="en-US" sz="2600" dirty="0"/>
              <a:t> protein/cell out of 180 </a:t>
            </a:r>
            <a:r>
              <a:rPr lang="en-US" sz="2600" dirty="0" err="1"/>
              <a:t>fg</a:t>
            </a:r>
            <a:r>
              <a:rPr lang="en-US" sz="2600" dirty="0"/>
              <a:t> total protein/cell) can be reclaimed after 10 knockouts.</a:t>
            </a:r>
          </a:p>
        </p:txBody>
      </p:sp>
      <p:pic>
        <p:nvPicPr>
          <p:cNvPr id="45" name="Picture 44">
            <a:extLst>
              <a:ext uri="{FF2B5EF4-FFF2-40B4-BE49-F238E27FC236}">
                <a16:creationId xmlns:a16="http://schemas.microsoft.com/office/drawing/2014/main" id="{EE315460-89C4-E24E-BB4E-A804FF1F8C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393881" y="8497865"/>
            <a:ext cx="8529767" cy="3754874"/>
          </a:xfrm>
          <a:prstGeom prst="rect">
            <a:avLst/>
          </a:prstGeom>
          <a:noFill/>
        </p:spPr>
        <p:txBody>
          <a:bodyPr wrap="square" rtlCol="0">
            <a:spAutoFit/>
          </a:bodyPr>
          <a:lstStyle/>
          <a:p>
            <a:r>
              <a:rPr lang="en-US" sz="2800" b="1" dirty="0"/>
              <a:t>Protein expression of previous strains tends to overestimate subsequent KO protein expression</a:t>
            </a:r>
          </a:p>
          <a:p>
            <a:r>
              <a:rPr lang="en-US" sz="26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4591524" y="3998123"/>
            <a:ext cx="4191000" cy="416952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14981502" y="4783860"/>
            <a:ext cx="1297597" cy="539088"/>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7090890" y="4774588"/>
            <a:ext cx="1297597" cy="552001"/>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5004905" y="6799456"/>
            <a:ext cx="1297597" cy="552001"/>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7134405" y="6820039"/>
            <a:ext cx="1297597" cy="552001"/>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26057" y="4007916"/>
            <a:ext cx="4191000" cy="4191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393881" y="13158733"/>
            <a:ext cx="16170611" cy="2893100"/>
          </a:xfrm>
          <a:prstGeom prst="rect">
            <a:avLst/>
          </a:prstGeom>
        </p:spPr>
        <p:txBody>
          <a:bodyPr wrap="square">
            <a:spAutoFit/>
          </a:bodyPr>
          <a:lstStyle/>
          <a:p>
            <a:pPr lvl="0" defTabSz="914400">
              <a:defRPr/>
            </a:pPr>
            <a:r>
              <a:rPr lang="en-US" sz="2600" kern="0" dirty="0">
                <a:solidFill>
                  <a:prstClr val="black"/>
                </a:solidFill>
              </a:rPr>
              <a:t>In all cases, the proteome prediction based on previous measurements overestimated the actual proteome measurement, but immediately prior steps were better estimators of proteome than wild-type. Surprisingly, wild-type protein expression is a better estimator of Step10 (10% net error) than Step05 (20% net error).  Another interesting observation is that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apply </a:t>
            </a:r>
            <a:r>
              <a:rPr lang="en-US" sz="2600" kern="0" dirty="0" err="1">
                <a:solidFill>
                  <a:prstClr val="black"/>
                </a:solidFill>
                <a:latin typeface="Courier New" panose="02070309020205020404" pitchFamily="49" charset="0"/>
                <a:cs typeface="Courier New" panose="02070309020205020404" pitchFamily="49" charset="0"/>
              </a:rPr>
              <a:t>MaxMass</a:t>
            </a:r>
            <a:r>
              <a:rPr lang="en-US" sz="2600" kern="0" dirty="0">
                <a:solidFill>
                  <a:prstClr val="black"/>
                </a:solidFill>
              </a:rPr>
              <a:t> to other organisms such as </a:t>
            </a:r>
            <a:r>
              <a:rPr lang="en-US" sz="2600" i="1" kern="0" dirty="0">
                <a:solidFill>
                  <a:prstClr val="black"/>
                </a:solidFill>
              </a:rPr>
              <a:t>Pseudomonas </a:t>
            </a:r>
            <a:r>
              <a:rPr lang="en-US" sz="2600" i="1" kern="0" dirty="0" err="1">
                <a:solidFill>
                  <a:prstClr val="black"/>
                </a:solidFill>
              </a:rPr>
              <a:t>flourescens</a:t>
            </a:r>
            <a:r>
              <a:rPr lang="en-US" sz="2600" i="1" kern="0" dirty="0">
                <a:solidFill>
                  <a:prstClr val="black"/>
                </a:solidFill>
              </a:rPr>
              <a:t>, </a:t>
            </a:r>
            <a:r>
              <a:rPr lang="en-US" sz="2600" i="1" kern="0" dirty="0" err="1">
                <a:solidFill>
                  <a:prstClr val="black"/>
                </a:solidFill>
              </a:rPr>
              <a:t>Shewanella</a:t>
            </a:r>
            <a:r>
              <a:rPr lang="en-US" sz="2600" i="1" kern="0" dirty="0">
                <a:solidFill>
                  <a:prstClr val="black"/>
                </a:solidFill>
              </a:rPr>
              <a:t> </a:t>
            </a:r>
            <a:r>
              <a:rPr lang="en-US" sz="2600" i="1" kern="0" dirty="0" err="1">
                <a:solidFill>
                  <a:prstClr val="black"/>
                </a:solidFill>
              </a:rPr>
              <a:t>oneidensis</a:t>
            </a:r>
            <a:r>
              <a:rPr lang="en-US" sz="2600" i="1" kern="0" dirty="0">
                <a:solidFill>
                  <a:prstClr val="black"/>
                </a:solidFill>
              </a:rPr>
              <a:t> </a:t>
            </a:r>
            <a:r>
              <a:rPr lang="en-US" sz="2600" kern="0" dirty="0">
                <a:solidFill>
                  <a:prstClr val="black"/>
                </a:solidFill>
              </a:rPr>
              <a:t>MR-1 and </a:t>
            </a:r>
            <a:r>
              <a:rPr lang="en-US" sz="2600" i="1" kern="0" dirty="0">
                <a:solidFill>
                  <a:prstClr val="black"/>
                </a:solidFill>
              </a:rPr>
              <a:t>E. coli </a:t>
            </a:r>
            <a:r>
              <a:rPr lang="en-US" sz="2600" kern="0" dirty="0" err="1">
                <a:solidFill>
                  <a:prstClr val="black"/>
                </a:solidFill>
              </a:rPr>
              <a:t>Nissle</a:t>
            </a:r>
            <a:r>
              <a:rPr lang="en-US" sz="2600" kern="0" dirty="0">
                <a:solidFill>
                  <a:prstClr val="black"/>
                </a:solidFill>
              </a:rPr>
              <a:t>.</a:t>
            </a:r>
            <a:endParaRPr kumimoji="0" lang="en-US" sz="26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3">
            <a:extLst>
              <a:ext uri="{28A0092B-C50C-407E-A947-70E740481C1C}">
                <a14:useLocalDpi xmlns:a14="http://schemas.microsoft.com/office/drawing/2010/main" val="0"/>
              </a:ext>
            </a:extLst>
          </a:blip>
          <a:srcRect l="82804" b="44697"/>
          <a:stretch/>
        </p:blipFill>
        <p:spPr>
          <a:xfrm>
            <a:off x="22907626" y="3867634"/>
            <a:ext cx="1010204" cy="440120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3">
            <a:extLst>
              <a:ext uri="{28A0092B-C50C-407E-A947-70E740481C1C}">
                <a14:useLocalDpi xmlns:a14="http://schemas.microsoft.com/office/drawing/2010/main" val="0"/>
              </a:ext>
            </a:extLst>
          </a:blip>
          <a:srcRect l="5736" t="-1" r="17263" b="48770"/>
          <a:stretch/>
        </p:blipFill>
        <p:spPr>
          <a:xfrm>
            <a:off x="19263902" y="3691856"/>
            <a:ext cx="3517782" cy="446534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366527" y="16038973"/>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457217" y="16629642"/>
            <a:ext cx="16170611" cy="1200329"/>
          </a:xfrm>
          <a:prstGeom prst="rect">
            <a:avLst/>
          </a:prstGeom>
          <a:noFill/>
        </p:spPr>
        <p:txBody>
          <a:bodyPr wrap="square" rtlCol="0">
            <a:spAutoFit/>
          </a:bodyPr>
          <a:lstStyle/>
          <a:p>
            <a:pPr marL="228600" indent="-228600">
              <a:buFont typeface="+mj-lt"/>
              <a:buAutoNum type="arabicPeriod"/>
            </a:pPr>
            <a:r>
              <a:rPr lang="en-US" sz="1200" dirty="0"/>
              <a:t>Rivas, Germán et al. (2016) Macromolecular 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4"/>
              </a:rPr>
              <a:t>https://doi.org/10.1021/acssynbio.7b00296</a:t>
            </a:r>
            <a:endParaRPr lang="en-US" sz="1200" dirty="0"/>
          </a:p>
          <a:p>
            <a:pPr marL="228600" indent="-228600">
              <a:buFont typeface="+mj-lt"/>
              <a:buAutoNum type="arabicPeriod"/>
            </a:pPr>
            <a:r>
              <a:rPr lang="en-US" sz="1200" dirty="0"/>
              <a:t>KHK Collection </a:t>
            </a:r>
            <a:r>
              <a:rPr lang="en-US" sz="1200" dirty="0">
                <a:hlinkClick r:id="rId15"/>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6"/>
              </a:rPr>
              <a:t>https://doi.org/10.1038/nbt.3418</a:t>
            </a:r>
            <a:endParaRPr lang="en-US" sz="1200" dirty="0"/>
          </a:p>
          <a:p>
            <a:pPr marL="457200" indent="-457200">
              <a:buFont typeface="Arial" panose="020B0604020202020204" pitchFamily="34" charset="0"/>
              <a:buChar char="•"/>
            </a:pPr>
            <a:endParaRPr lang="en-US" sz="1200" dirty="0"/>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688</TotalTime>
  <Words>668</Words>
  <Application>Microsoft Macintosh PowerPoint</Application>
  <PresentationFormat>Custom</PresentationFormat>
  <Paragraphs>38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63</cp:revision>
  <dcterms:created xsi:type="dcterms:W3CDTF">2012-11-30T02:20:55Z</dcterms:created>
  <dcterms:modified xsi:type="dcterms:W3CDTF">2019-01-15T16:27:22Z</dcterms:modified>
</cp:coreProperties>
</file>